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9" r:id="rId5"/>
    <p:sldId id="260" r:id="rId6"/>
    <p:sldId id="258"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728743-16D3-4A37-A3DF-EAD9C00D4DB4}" type="datetimeFigureOut">
              <a:rPr lang="en-US" smtClean="0"/>
              <a:pPr/>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728743-16D3-4A37-A3DF-EAD9C00D4DB4}" type="datetimeFigureOut">
              <a:rPr lang="en-US" smtClean="0"/>
              <a:pPr/>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728743-16D3-4A37-A3DF-EAD9C00D4DB4}" type="datetimeFigureOut">
              <a:rPr lang="en-US" smtClean="0"/>
              <a:pPr/>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728743-16D3-4A37-A3DF-EAD9C00D4DB4}" type="datetimeFigureOut">
              <a:rPr lang="en-US" smtClean="0"/>
              <a:pPr/>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728743-16D3-4A37-A3DF-EAD9C00D4DB4}" type="datetimeFigureOut">
              <a:rPr lang="en-US" smtClean="0"/>
              <a:pPr/>
              <a:t>5/5/2009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728743-16D3-4A37-A3DF-EAD9C00D4DB4}" type="datetimeFigureOut">
              <a:rPr lang="en-US" smtClean="0"/>
              <a:pPr/>
              <a:t>5/5/2009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728743-16D3-4A37-A3DF-EAD9C00D4DB4}" type="datetimeFigureOut">
              <a:rPr lang="en-US" smtClean="0"/>
              <a:pPr/>
              <a:t>5/5/2009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728743-16D3-4A37-A3DF-EAD9C00D4DB4}" type="datetimeFigureOut">
              <a:rPr lang="en-US" smtClean="0"/>
              <a:pPr/>
              <a:t>5/5/2009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728743-16D3-4A37-A3DF-EAD9C00D4DB4}" type="datetimeFigureOut">
              <a:rPr lang="en-US" smtClean="0"/>
              <a:pPr/>
              <a:t>5/5/2009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728743-16D3-4A37-A3DF-EAD9C00D4DB4}" type="datetimeFigureOut">
              <a:rPr lang="en-US" smtClean="0"/>
              <a:pPr/>
              <a:t>5/5/2009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728743-16D3-4A37-A3DF-EAD9C00D4DB4}" type="datetimeFigureOut">
              <a:rPr lang="en-US" smtClean="0"/>
              <a:pPr/>
              <a:t>5/5/2009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920D-0B89-4D14-AA68-8DC20DA926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728743-16D3-4A37-A3DF-EAD9C00D4DB4}" type="datetimeFigureOut">
              <a:rPr lang="en-US" smtClean="0"/>
              <a:pPr/>
              <a:t>5/5/2009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2920D-0B89-4D14-AA68-8DC20DA926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3000" b="-4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Autofit/>
          </a:bodyPr>
          <a:lstStyle/>
          <a:p>
            <a:r>
              <a:rPr lang="en-US" sz="9600" dirty="0" smtClean="0">
                <a:solidFill>
                  <a:schemeClr val="bg1"/>
                </a:solidFill>
              </a:rPr>
              <a:t>Wind Power</a:t>
            </a:r>
            <a:endParaRPr lang="en-US" sz="9600" dirty="0">
              <a:solidFill>
                <a:schemeClr val="bg1"/>
              </a:solidFill>
            </a:endParaRPr>
          </a:p>
        </p:txBody>
      </p:sp>
      <p:sp>
        <p:nvSpPr>
          <p:cNvPr id="3" name="Content Placeholder 2"/>
          <p:cNvSpPr>
            <a:spLocks noGrp="1"/>
          </p:cNvSpPr>
          <p:nvPr>
            <p:ph idx="1"/>
          </p:nvPr>
        </p:nvSpPr>
        <p:spPr>
          <a:xfrm>
            <a:off x="381000" y="1600200"/>
            <a:ext cx="8229600" cy="4525963"/>
          </a:xfrm>
        </p:spPr>
        <p:txBody>
          <a:bodyPr/>
          <a:lstStyle/>
          <a:p>
            <a:endParaRPr lang="en-US" dirty="0" smtClean="0"/>
          </a:p>
          <a:p>
            <a:endParaRPr lang="en-US" dirty="0" smtClean="0"/>
          </a:p>
          <a:p>
            <a:r>
              <a:rPr lang="en-US" dirty="0" smtClean="0"/>
              <a:t> </a:t>
            </a:r>
            <a:r>
              <a:rPr lang="en-US" dirty="0" smtClean="0">
                <a:solidFill>
                  <a:schemeClr val="bg1"/>
                </a:solidFill>
              </a:rPr>
              <a:t>Jennifer Malaga</a:t>
            </a:r>
          </a:p>
          <a:p>
            <a:r>
              <a:rPr lang="en-US" dirty="0" smtClean="0">
                <a:solidFill>
                  <a:schemeClr val="bg1"/>
                </a:solidFill>
              </a:rPr>
              <a:t>Mister  Diaz</a:t>
            </a:r>
          </a:p>
          <a:p>
            <a:r>
              <a:rPr lang="en-US" dirty="0" smtClean="0">
                <a:solidFill>
                  <a:schemeClr val="bg1"/>
                </a:solidFill>
              </a:rPr>
              <a:t>Leidy Colon</a:t>
            </a:r>
            <a:endParaRPr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3000" b="-5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txBody>
          <a:bodyPr>
            <a:normAutofit fontScale="90000"/>
          </a:bodyPr>
          <a:lstStyle/>
          <a:p>
            <a:r>
              <a:rPr lang="en-US" dirty="0">
                <a:solidFill>
                  <a:schemeClr val="bg1"/>
                </a:solidFill>
                <a:latin typeface="Arial Narrow" pitchFamily="34" charset="0"/>
              </a:rPr>
              <a:t>What are some examples of its current use? </a:t>
            </a:r>
            <a:r>
              <a:rPr lang="en-US" dirty="0">
                <a:solidFill>
                  <a:schemeClr val="bg1"/>
                </a:solidFill>
              </a:rPr>
              <a:t/>
            </a:r>
            <a:br>
              <a:rPr lang="en-US" dirty="0">
                <a:solidFill>
                  <a:schemeClr val="bg1"/>
                </a:solidFill>
              </a:rPr>
            </a:br>
            <a:endParaRPr lang="en-US" dirty="0">
              <a:solidFill>
                <a:schemeClr val="bg1"/>
              </a:solidFill>
            </a:endParaRPr>
          </a:p>
        </p:txBody>
      </p:sp>
      <p:sp>
        <p:nvSpPr>
          <p:cNvPr id="3" name="Subtitle 2"/>
          <p:cNvSpPr>
            <a:spLocks noGrp="1"/>
          </p:cNvSpPr>
          <p:nvPr>
            <p:ph type="subTitle" idx="1"/>
          </p:nvPr>
        </p:nvSpPr>
        <p:spPr>
          <a:xfrm>
            <a:off x="457200" y="1828800"/>
            <a:ext cx="8001000" cy="4724400"/>
          </a:xfrm>
        </p:spPr>
        <p:txBody>
          <a:bodyPr>
            <a:normAutofit fontScale="92500"/>
          </a:bodyPr>
          <a:lstStyle/>
          <a:p>
            <a:pPr algn="l">
              <a:buFont typeface="Arial" pitchFamily="34" charset="0"/>
              <a:buChar char="•"/>
            </a:pPr>
            <a:r>
              <a:rPr lang="en-US" dirty="0" smtClean="0">
                <a:solidFill>
                  <a:schemeClr val="bg1"/>
                </a:solidFill>
                <a:latin typeface="Arial Narrow" pitchFamily="34" charset="0"/>
              </a:rPr>
              <a:t>The world production  of electricity  from wind power .</a:t>
            </a:r>
          </a:p>
          <a:p>
            <a:pPr algn="l">
              <a:buFont typeface="Arial" pitchFamily="34" charset="0"/>
              <a:buChar char="•"/>
            </a:pPr>
            <a:r>
              <a:rPr lang="en-US" dirty="0" smtClean="0">
                <a:solidFill>
                  <a:schemeClr val="bg1"/>
                </a:solidFill>
                <a:latin typeface="Arial Narrow" pitchFamily="34" charset="0"/>
              </a:rPr>
              <a:t>Large scale wind farms are typically connected to the local electric power transmission network, with smaller turbines being used to provide electricity to isolated locations.       </a:t>
            </a:r>
          </a:p>
          <a:p>
            <a:pPr algn="l">
              <a:buFont typeface="Arial" pitchFamily="34" charset="0"/>
              <a:buChar char="•"/>
            </a:pPr>
            <a:r>
              <a:rPr lang="en-US" dirty="0">
                <a:solidFill>
                  <a:schemeClr val="bg1"/>
                </a:solidFill>
                <a:latin typeface="Arial Narrow" pitchFamily="34" charset="0"/>
              </a:rPr>
              <a:t> </a:t>
            </a:r>
            <a:r>
              <a:rPr lang="en-US" dirty="0" smtClean="0">
                <a:solidFill>
                  <a:schemeClr val="bg1"/>
                </a:solidFill>
                <a:latin typeface="Arial Narrow" pitchFamily="34" charset="0"/>
              </a:rPr>
              <a:t>Wind energy as a power source is </a:t>
            </a:r>
            <a:r>
              <a:rPr lang="en-US" dirty="0" err="1" smtClean="0">
                <a:solidFill>
                  <a:schemeClr val="bg1"/>
                </a:solidFill>
                <a:latin typeface="Arial Narrow" pitchFamily="34" charset="0"/>
              </a:rPr>
              <a:t>favoured</a:t>
            </a:r>
            <a:r>
              <a:rPr lang="en-US" dirty="0" smtClean="0">
                <a:solidFill>
                  <a:schemeClr val="bg1"/>
                </a:solidFill>
                <a:latin typeface="Arial Narrow" pitchFamily="34" charset="0"/>
              </a:rPr>
              <a:t> by many environmentalists as an alternative to fossil fuels, as it is plentiful, renewable, widely distributed, clean, and produces lower greenhouse gas emissions.      </a:t>
            </a:r>
            <a:r>
              <a:rPr lang="en-US" dirty="0" smtClean="0">
                <a:solidFill>
                  <a:schemeClr val="tx1"/>
                </a:solidFill>
              </a:rPr>
              <a:t>          </a:t>
            </a:r>
            <a:endParaRPr lang="en-US"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3000" r="-3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bg1"/>
                </a:solidFill>
              </a:rPr>
              <a:t>What are apparent environmental impacts associated with this?</a:t>
            </a:r>
          </a:p>
        </p:txBody>
      </p:sp>
      <p:sp>
        <p:nvSpPr>
          <p:cNvPr id="3" name="Content Placeholder 2"/>
          <p:cNvSpPr>
            <a:spLocks noGrp="1"/>
          </p:cNvSpPr>
          <p:nvPr>
            <p:ph idx="1"/>
          </p:nvPr>
        </p:nvSpPr>
        <p:spPr>
          <a:xfrm>
            <a:off x="457200" y="1676400"/>
            <a:ext cx="8229600" cy="4525963"/>
          </a:xfrm>
        </p:spPr>
        <p:txBody>
          <a:bodyPr>
            <a:normAutofit fontScale="70000" lnSpcReduction="20000"/>
          </a:bodyPr>
          <a:lstStyle/>
          <a:p>
            <a:r>
              <a:rPr lang="en-US" dirty="0" smtClean="0">
                <a:solidFill>
                  <a:schemeClr val="bg1"/>
                </a:solidFill>
              </a:rPr>
              <a:t>Wind power have been raised over the </a:t>
            </a:r>
            <a:r>
              <a:rPr lang="en-US" b="1" dirty="0" smtClean="0">
                <a:solidFill>
                  <a:schemeClr val="bg1"/>
                </a:solidFill>
              </a:rPr>
              <a:t>noise</a:t>
            </a:r>
            <a:r>
              <a:rPr lang="en-US" dirty="0" smtClean="0">
                <a:solidFill>
                  <a:schemeClr val="bg1"/>
                </a:solidFill>
              </a:rPr>
              <a:t> produced by the rotor blades, </a:t>
            </a:r>
            <a:r>
              <a:rPr lang="en-US" b="1" dirty="0" smtClean="0">
                <a:solidFill>
                  <a:schemeClr val="bg1"/>
                </a:solidFill>
              </a:rPr>
              <a:t>visual impacts</a:t>
            </a:r>
            <a:r>
              <a:rPr lang="en-US" dirty="0" smtClean="0">
                <a:solidFill>
                  <a:schemeClr val="bg1"/>
                </a:solidFill>
              </a:rPr>
              <a:t>, and </a:t>
            </a:r>
            <a:r>
              <a:rPr lang="en-US" b="1" dirty="0" smtClean="0">
                <a:solidFill>
                  <a:schemeClr val="bg1"/>
                </a:solidFill>
              </a:rPr>
              <a:t>deaths of birds and bats</a:t>
            </a:r>
            <a:r>
              <a:rPr lang="en-US" dirty="0" smtClean="0">
                <a:solidFill>
                  <a:schemeClr val="bg1"/>
                </a:solidFill>
              </a:rPr>
              <a:t> that fly into the rotors (avian/bat mortality). </a:t>
            </a:r>
          </a:p>
          <a:p>
            <a:r>
              <a:rPr lang="en-US" b="1" dirty="0" smtClean="0">
                <a:solidFill>
                  <a:schemeClr val="bg1"/>
                </a:solidFill>
              </a:rPr>
              <a:t>Noise</a:t>
            </a:r>
          </a:p>
          <a:p>
            <a:r>
              <a:rPr lang="en-US" dirty="0" smtClean="0">
                <a:solidFill>
                  <a:schemeClr val="bg1"/>
                </a:solidFill>
              </a:rPr>
              <a:t>Like all mechanical systems, wind turbines produce some noise when they operate. Most of the turbine noise is masked by the sound of the wind itself, and the turbines run only when the wind blows. In recent years, engineers have made </a:t>
            </a:r>
            <a:r>
              <a:rPr lang="en-US" b="1" dirty="0" smtClean="0">
                <a:solidFill>
                  <a:schemeClr val="bg1"/>
                </a:solidFill>
              </a:rPr>
              <a:t>design changes</a:t>
            </a:r>
            <a:r>
              <a:rPr lang="en-US" dirty="0" smtClean="0">
                <a:solidFill>
                  <a:schemeClr val="bg1"/>
                </a:solidFill>
              </a:rPr>
              <a:t> to reduce the noise from wind turbines. Early model turbines are generally noisier than most new and larger models. As wind turbines have become more efficient, more of the wind is converted into rotational torque and less into acoustic noise. Additionally, </a:t>
            </a:r>
            <a:r>
              <a:rPr lang="en-US" b="1" dirty="0" smtClean="0">
                <a:solidFill>
                  <a:schemeClr val="bg1"/>
                </a:solidFill>
              </a:rPr>
              <a:t>proper </a:t>
            </a:r>
            <a:r>
              <a:rPr lang="en-US" b="1" dirty="0" err="1" smtClean="0">
                <a:solidFill>
                  <a:schemeClr val="bg1"/>
                </a:solidFill>
              </a:rPr>
              <a:t>siting</a:t>
            </a:r>
            <a:r>
              <a:rPr lang="en-US" dirty="0" smtClean="0">
                <a:solidFill>
                  <a:schemeClr val="bg1"/>
                </a:solidFill>
              </a:rPr>
              <a:t> and </a:t>
            </a:r>
            <a:r>
              <a:rPr lang="en-US" b="1" dirty="0" smtClean="0">
                <a:solidFill>
                  <a:schemeClr val="bg1"/>
                </a:solidFill>
              </a:rPr>
              <a:t>insulating materials</a:t>
            </a:r>
            <a:r>
              <a:rPr lang="en-US" dirty="0" smtClean="0">
                <a:solidFill>
                  <a:schemeClr val="bg1"/>
                </a:solidFill>
              </a:rPr>
              <a:t> can be used to minimize noise impacts.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pPr>
              <a:buFont typeface="Wingdings" pitchFamily="2" charset="2"/>
              <a:buChar char="q"/>
            </a:pPr>
            <a:r>
              <a:rPr lang="en-US" b="1" dirty="0" smtClean="0">
                <a:solidFill>
                  <a:schemeClr val="bg1"/>
                </a:solidFill>
              </a:rPr>
              <a:t>Visual Impacts</a:t>
            </a:r>
          </a:p>
          <a:p>
            <a:r>
              <a:rPr lang="en-US" dirty="0" smtClean="0">
                <a:solidFill>
                  <a:schemeClr val="bg1"/>
                </a:solidFill>
              </a:rPr>
              <a:t>Because they must generally be sited in exposed places, wind turbines are often highly visible; however, being </a:t>
            </a:r>
            <a:r>
              <a:rPr lang="en-US" b="1" dirty="0" smtClean="0">
                <a:solidFill>
                  <a:schemeClr val="bg1"/>
                </a:solidFill>
              </a:rPr>
              <a:t>visible</a:t>
            </a:r>
            <a:r>
              <a:rPr lang="en-US" dirty="0" smtClean="0">
                <a:solidFill>
                  <a:schemeClr val="bg1"/>
                </a:solidFill>
              </a:rPr>
              <a:t> is not necessarily the same as being </a:t>
            </a:r>
            <a:r>
              <a:rPr lang="en-US" b="1" dirty="0" smtClean="0">
                <a:solidFill>
                  <a:schemeClr val="bg1"/>
                </a:solidFill>
              </a:rPr>
              <a:t>intrusive</a:t>
            </a:r>
            <a:r>
              <a:rPr lang="en-US" dirty="0" smtClean="0">
                <a:solidFill>
                  <a:schemeClr val="bg1"/>
                </a:solidFill>
              </a:rPr>
              <a:t>. Aesthetic issues are by their nature highly subjective. </a:t>
            </a:r>
            <a:r>
              <a:rPr lang="en-US" b="1" dirty="0" smtClean="0">
                <a:solidFill>
                  <a:schemeClr val="bg1"/>
                </a:solidFill>
              </a:rPr>
              <a:t>Proper </a:t>
            </a:r>
            <a:r>
              <a:rPr lang="en-US" b="1" dirty="0" err="1" smtClean="0">
                <a:solidFill>
                  <a:schemeClr val="bg1"/>
                </a:solidFill>
              </a:rPr>
              <a:t>siting</a:t>
            </a:r>
            <a:r>
              <a:rPr lang="en-US" dirty="0" smtClean="0">
                <a:solidFill>
                  <a:schemeClr val="bg1"/>
                </a:solidFill>
              </a:rPr>
              <a:t> decisions can help to avoid any aesthetic impacts to the landscape. One strategy being used to partially offset visual impacts is to site fewer turbines in any one location by using </a:t>
            </a:r>
            <a:r>
              <a:rPr lang="en-US" b="1" dirty="0" smtClean="0">
                <a:solidFill>
                  <a:schemeClr val="bg1"/>
                </a:solidFill>
              </a:rPr>
              <a:t>multiple locations</a:t>
            </a:r>
            <a:r>
              <a:rPr lang="en-US" dirty="0" smtClean="0">
                <a:solidFill>
                  <a:schemeClr val="bg1"/>
                </a:solidFill>
              </a:rPr>
              <a:t> and by using today's larger and more efficient models of wind turbines.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a:buFont typeface="Wingdings" pitchFamily="2" charset="2"/>
              <a:buChar char="q"/>
            </a:pPr>
            <a:r>
              <a:rPr lang="en-US" b="1" dirty="0" smtClean="0">
                <a:solidFill>
                  <a:schemeClr val="bg1"/>
                </a:solidFill>
              </a:rPr>
              <a:t>Avian/Bat Mortality</a:t>
            </a:r>
          </a:p>
          <a:p>
            <a:r>
              <a:rPr lang="en-US" b="1" dirty="0" smtClean="0">
                <a:solidFill>
                  <a:schemeClr val="bg1"/>
                </a:solidFill>
              </a:rPr>
              <a:t>Bird and bat deaths</a:t>
            </a:r>
            <a:r>
              <a:rPr lang="en-US" dirty="0" smtClean="0">
                <a:solidFill>
                  <a:schemeClr val="bg1"/>
                </a:solidFill>
              </a:rPr>
              <a:t> are one of the most controversial biological issues related to wind turbines. The deaths of birds and bats at wind farm sites have raised concerns by fish and wildlife agencies and conservation groups. On the other hand, several large wind facilities have operated for years with only minor impacts on these animals.</a:t>
            </a:r>
          </a:p>
          <a:p>
            <a:r>
              <a:rPr lang="en-US" dirty="0" smtClean="0">
                <a:solidFill>
                  <a:schemeClr val="bg1"/>
                </a:solidFill>
              </a:rPr>
              <a:t>To try to address this issue, the wind industry and government agencies have sponsored </a:t>
            </a:r>
            <a:r>
              <a:rPr lang="en-US" b="1" dirty="0" smtClean="0">
                <a:solidFill>
                  <a:schemeClr val="bg1"/>
                </a:solidFill>
              </a:rPr>
              <a:t>research</a:t>
            </a:r>
            <a:r>
              <a:rPr lang="en-US" dirty="0" smtClean="0">
                <a:solidFill>
                  <a:schemeClr val="bg1"/>
                </a:solidFill>
              </a:rPr>
              <a:t> into collisions, relevant bird and bat behavior, mitigation measures, and appropriate study design protocols. In addition, project developers are required to collect data through </a:t>
            </a:r>
            <a:r>
              <a:rPr lang="en-US" b="1" dirty="0" smtClean="0">
                <a:solidFill>
                  <a:schemeClr val="bg1"/>
                </a:solidFill>
              </a:rPr>
              <a:t>monitoring efforts</a:t>
            </a:r>
            <a:r>
              <a:rPr lang="en-US" dirty="0" smtClean="0">
                <a:solidFill>
                  <a:schemeClr val="bg1"/>
                </a:solidFill>
              </a:rPr>
              <a:t> at existing and proposed wind energy sites. </a:t>
            </a:r>
            <a:r>
              <a:rPr lang="en-US" b="1" dirty="0" smtClean="0">
                <a:solidFill>
                  <a:schemeClr val="bg1"/>
                </a:solidFill>
              </a:rPr>
              <a:t>Careful site selection</a:t>
            </a:r>
            <a:r>
              <a:rPr lang="en-US" dirty="0" smtClean="0">
                <a:solidFill>
                  <a:schemeClr val="bg1"/>
                </a:solidFill>
              </a:rPr>
              <a:t> is needed to minimize fatalities and in some cases additional research may be needed to address bird and bat impact issues.</a:t>
            </a:r>
          </a:p>
          <a:p>
            <a:r>
              <a:rPr lang="en-US" dirty="0" smtClean="0">
                <a:solidFill>
                  <a:schemeClr val="bg1"/>
                </a:solidFill>
              </a:rPr>
              <a:t>While structures such as smokestacks, lighthouses, tall buildings, and radio and television towers have also been associated with bird and bat kills, bird and bat mortality is a serious concern for the wind industry.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8000" b="-2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Other Concerns</a:t>
            </a:r>
            <a:br>
              <a:rPr lang="en-US" b="1" dirty="0" smtClean="0"/>
            </a:b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solidFill>
              </a:rPr>
              <a:t>Unlike most other generation technologies, wind turbines do not use combustion to generate electricity, and hence don't produce air emissions. The only potentially toxic or hazardous materials are relatively small amounts of lubricating oils and hydraulic and insulating fluids. Therefore, contamination of surface or ground water or soils is highly unlikely. The </a:t>
            </a:r>
            <a:r>
              <a:rPr lang="en-US" b="1" dirty="0" smtClean="0">
                <a:solidFill>
                  <a:schemeClr val="bg1"/>
                </a:solidFill>
              </a:rPr>
              <a:t>primary health and safety considerations</a:t>
            </a:r>
            <a:r>
              <a:rPr lang="en-US" dirty="0" smtClean="0">
                <a:solidFill>
                  <a:schemeClr val="bg1"/>
                </a:solidFill>
              </a:rPr>
              <a:t> are related to blade movement and the presence of industrial equipment in areas potentially accessible to the public. An additional concern associated with wind turbines is potential interference with radar and telecommunication facilities. And like all electrical generating facilities, wind generators produce electric and magnetic fields.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6000" b="-4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solidFill>
                  <a:schemeClr val="bg1"/>
                </a:solidFill>
              </a:rPr>
              <a:t>Are there hidden environmental and social costs? </a:t>
            </a:r>
            <a:endParaRPr lang="en-US" dirty="0">
              <a:solidFill>
                <a:schemeClr val="bg1"/>
              </a:solidFill>
            </a:endParaRPr>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r>
              <a:rPr lang="en-US" dirty="0" smtClean="0">
                <a:solidFill>
                  <a:schemeClr val="bg1"/>
                </a:solidFill>
              </a:rPr>
              <a:t>Wind and hydroelectric power generation have negligible fuel costs and relatively low maintenance costs; in economic terms, wind power has a low marginal cost and a high proportion of capital cost. The estimated average cost per unit incorporates the cost of construction of the turbine and transmission facilities, borrowed funds, return to investors (including cost of risk), estimated annual production, and other components, averaged over the projected useful life of the equipment, which may be in excess of twenty years. Energy cost estimates are highly dependent on these assumptions so published cost figures can differ substantially. A British Wind Energy Association report gives an average generation cost of onshore wind power of around 3.2 cents per kilowatt hour (2005). Cost per unit of energy produced was estimated in 2006 to be comparable to the cost of new generating capacity in the United States for coal and natural gas: wind cost was estimated at $55.80 per </a:t>
            </a:r>
            <a:r>
              <a:rPr lang="en-US" dirty="0" err="1" smtClean="0">
                <a:solidFill>
                  <a:schemeClr val="bg1"/>
                </a:solidFill>
              </a:rPr>
              <a:t>MWh</a:t>
            </a:r>
            <a:r>
              <a:rPr lang="en-US" dirty="0" smtClean="0">
                <a:solidFill>
                  <a:schemeClr val="bg1"/>
                </a:solidFill>
              </a:rPr>
              <a:t>, coal at $53.10/</a:t>
            </a:r>
            <a:r>
              <a:rPr lang="en-US" dirty="0" err="1" smtClean="0">
                <a:solidFill>
                  <a:schemeClr val="bg1"/>
                </a:solidFill>
              </a:rPr>
              <a:t>MWh</a:t>
            </a:r>
            <a:r>
              <a:rPr lang="en-US" dirty="0" smtClean="0">
                <a:solidFill>
                  <a:schemeClr val="bg1"/>
                </a:solidFill>
              </a:rPr>
              <a:t> and natural gas at $52.50.Other sources in various studies have estimated wind to be more expensive than other sources (see Economics of new nuclear power plants, Clean coal, and Carbon capture and storage).</a:t>
            </a:r>
            <a:endParaRPr lang="en-US"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buFont typeface="Wingdings" pitchFamily="2" charset="2"/>
              <a:buChar char="q"/>
            </a:pPr>
            <a:r>
              <a:rPr lang="en-US" sz="2400" dirty="0" err="1" smtClean="0">
                <a:solidFill>
                  <a:schemeClr val="bg1"/>
                </a:solidFill>
              </a:rPr>
              <a:t>Enviromental</a:t>
            </a:r>
            <a:r>
              <a:rPr lang="en-US" sz="2400" dirty="0" smtClean="0">
                <a:solidFill>
                  <a:schemeClr val="bg1"/>
                </a:solidFill>
              </a:rPr>
              <a:t> Costs:</a:t>
            </a:r>
            <a:endParaRPr lang="en-US" sz="2400" dirty="0">
              <a:solidFill>
                <a:schemeClr val="bg1"/>
              </a:solidFill>
            </a:endParaRPr>
          </a:p>
        </p:txBody>
      </p:sp>
      <p:sp>
        <p:nvSpPr>
          <p:cNvPr id="3" name="Content Placeholder 2"/>
          <p:cNvSpPr>
            <a:spLocks noGrp="1"/>
          </p:cNvSpPr>
          <p:nvPr>
            <p:ph idx="1"/>
          </p:nvPr>
        </p:nvSpPr>
        <p:spPr>
          <a:xfrm>
            <a:off x="533400" y="1447800"/>
            <a:ext cx="8229600" cy="5181600"/>
          </a:xfrm>
        </p:spPr>
        <p:txBody>
          <a:bodyPr>
            <a:normAutofit fontScale="62500" lnSpcReduction="20000"/>
          </a:bodyPr>
          <a:lstStyle/>
          <a:p>
            <a:r>
              <a:rPr lang="en-US" dirty="0" smtClean="0">
                <a:solidFill>
                  <a:schemeClr val="bg1"/>
                </a:solidFill>
              </a:rPr>
              <a:t>Wind power has mainly local effects since it consumes no fuel, and emits no air pollution, unlike fossil fuel power sources. Due to the low energy density of wind several hundred wind turbines are required to replace a conventional power station.</a:t>
            </a:r>
          </a:p>
          <a:p>
            <a:r>
              <a:rPr lang="en-US" dirty="0" smtClean="0">
                <a:solidFill>
                  <a:schemeClr val="bg1"/>
                </a:solidFill>
              </a:rPr>
              <a:t>Danger to birds is often the main complaint against the installation of a wind turbine. However, studies show that the number of birds killed by wind turbines is negligible compared to the number that die as a result of other human activities, and especially the environmental impacts of using non-clean power sources. Bat species appear to be at risk during key movement periods. Almost nothing is known about current populations of these species and the impact on bat numbers as a result of mortality at wind power locations. Offshore wind sites 10 km or more from shore do not interact with bat populations. While a wind farm may cover a large area of land, many land uses such as agriculture are compatible, with only small areas of turbine foundations and infrastructure made unavailable for use.</a:t>
            </a:r>
          </a:p>
          <a:p>
            <a:r>
              <a:rPr lang="en-US" dirty="0" smtClean="0">
                <a:solidFill>
                  <a:schemeClr val="bg1"/>
                </a:solidFill>
              </a:rPr>
              <a:t>Aesthetics have also been a concern. The Massachusetts Cape Wind project was delayed for years mainly because of aesthetic concerns.</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996</Words>
  <Application>Microsoft Office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Wind Power</vt:lpstr>
      <vt:lpstr>What are some examples of its current use?  </vt:lpstr>
      <vt:lpstr>What are apparent environmental impacts associated with this?</vt:lpstr>
      <vt:lpstr>Slide 4</vt:lpstr>
      <vt:lpstr>Slide 5</vt:lpstr>
      <vt:lpstr>Other Concerns </vt:lpstr>
      <vt:lpstr>Are there hidden environmental and social costs? </vt:lpstr>
      <vt:lpstr>Enviromental Costs: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some examples of its current use?  </dc:title>
  <dc:creator> </dc:creator>
  <cp:lastModifiedBy> </cp:lastModifiedBy>
  <cp:revision>10</cp:revision>
  <dcterms:created xsi:type="dcterms:W3CDTF">2009-04-29T13:33:54Z</dcterms:created>
  <dcterms:modified xsi:type="dcterms:W3CDTF">2009-05-05T13:01:56Z</dcterms:modified>
</cp:coreProperties>
</file>